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6"/>
  </p:notesMasterIdLst>
  <p:handoutMasterIdLst>
    <p:handoutMasterId r:id="rId17"/>
  </p:handoutMasterIdLst>
  <p:sldIdLst>
    <p:sldId id="272" r:id="rId2"/>
    <p:sldId id="285" r:id="rId3"/>
    <p:sldId id="287" r:id="rId4"/>
    <p:sldId id="273" r:id="rId5"/>
    <p:sldId id="274" r:id="rId6"/>
    <p:sldId id="275" r:id="rId7"/>
    <p:sldId id="276" r:id="rId8"/>
    <p:sldId id="277" r:id="rId9"/>
    <p:sldId id="279" r:id="rId10"/>
    <p:sldId id="280" r:id="rId11"/>
    <p:sldId id="281" r:id="rId12"/>
    <p:sldId id="282" r:id="rId13"/>
    <p:sldId id="289" r:id="rId14"/>
    <p:sldId id="291" r:id="rId15"/>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CCE4DAC-F684-40C0-ADBC-A7FDF0AFC787}">
          <p14:sldIdLst>
            <p14:sldId id="272"/>
            <p14:sldId id="285"/>
            <p14:sldId id="287"/>
            <p14:sldId id="273"/>
            <p14:sldId id="274"/>
            <p14:sldId id="275"/>
            <p14:sldId id="276"/>
            <p14:sldId id="277"/>
            <p14:sldId id="279"/>
            <p14:sldId id="280"/>
            <p14:sldId id="281"/>
            <p14:sldId id="282"/>
            <p14:sldId id="289"/>
            <p14:sldId id="29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260" autoAdjust="0"/>
  </p:normalViewPr>
  <p:slideViewPr>
    <p:cSldViewPr>
      <p:cViewPr>
        <p:scale>
          <a:sx n="92" d="100"/>
          <a:sy n="92" d="100"/>
        </p:scale>
        <p:origin x="-534" y="-1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5" d="100"/>
          <a:sy n="85" d="100"/>
        </p:scale>
        <p:origin x="-3834" y="-96"/>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5" tIns="46637" rIns="93275" bIns="46637" rtlCol="0"/>
          <a:lstStyle>
            <a:lvl1pPr algn="l">
              <a:defRPr sz="1200"/>
            </a:lvl1pPr>
          </a:lstStyle>
          <a:p>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lIns="93275" tIns="46637" rIns="93275" bIns="46637" rtlCol="0"/>
          <a:lstStyle>
            <a:lvl1pPr algn="r">
              <a:defRPr sz="1200"/>
            </a:lvl1pPr>
          </a:lstStyle>
          <a:p>
            <a:fld id="{3520E3B5-8D93-4750-8CE2-D9715310B850}" type="datetimeFigureOut">
              <a:rPr lang="en-US" smtClean="0"/>
              <a:t>4/30/2015</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75" tIns="46637" rIns="93275" bIns="46637" rtlCol="0" anchor="b"/>
          <a:lstStyle>
            <a:lvl1pPr algn="l">
              <a:defRPr sz="1200"/>
            </a:lvl1pPr>
          </a:lstStyle>
          <a:p>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75" tIns="46637" rIns="93275" bIns="46637" rtlCol="0" anchor="b"/>
          <a:lstStyle>
            <a:lvl1pPr algn="r">
              <a:defRPr sz="1200"/>
            </a:lvl1pPr>
          </a:lstStyle>
          <a:p>
            <a:fld id="{85A4FB69-49A1-49F5-9D0E-C147C2C92A1A}" type="slidenum">
              <a:rPr lang="en-US" smtClean="0"/>
              <a:t>‹#›</a:t>
            </a:fld>
            <a:endParaRPr lang="en-US"/>
          </a:p>
        </p:txBody>
      </p:sp>
    </p:spTree>
    <p:extLst>
      <p:ext uri="{BB962C8B-B14F-4D97-AF65-F5344CB8AC3E}">
        <p14:creationId xmlns:p14="http://schemas.microsoft.com/office/powerpoint/2010/main" val="2118290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5" tIns="46637" rIns="93275" bIns="46637" rtlCol="0"/>
          <a:lstStyle>
            <a:lvl1pPr algn="l">
              <a:defRPr sz="1200"/>
            </a:lvl1pPr>
          </a:lstStyle>
          <a:p>
            <a:endParaRPr lang="en-US"/>
          </a:p>
        </p:txBody>
      </p:sp>
      <p:sp>
        <p:nvSpPr>
          <p:cNvPr id="3" name="Date Placeholder 2"/>
          <p:cNvSpPr>
            <a:spLocks noGrp="1"/>
          </p:cNvSpPr>
          <p:nvPr>
            <p:ph type="dt" idx="1"/>
          </p:nvPr>
        </p:nvSpPr>
        <p:spPr>
          <a:xfrm>
            <a:off x="3976333" y="0"/>
            <a:ext cx="3041968" cy="465296"/>
          </a:xfrm>
          <a:prstGeom prst="rect">
            <a:avLst/>
          </a:prstGeom>
        </p:spPr>
        <p:txBody>
          <a:bodyPr vert="horz" lIns="93275" tIns="46637" rIns="93275" bIns="46637" rtlCol="0"/>
          <a:lstStyle>
            <a:lvl1pPr algn="r">
              <a:defRPr sz="1200"/>
            </a:lvl1pPr>
          </a:lstStyle>
          <a:p>
            <a:fld id="{3E59B439-56F6-4648-A9EA-35AAF5C066CB}" type="datetimeFigureOut">
              <a:rPr lang="en-US" smtClean="0"/>
              <a:t>4/30/2015</a:t>
            </a:fld>
            <a:endParaRPr lang="en-US"/>
          </a:p>
        </p:txBody>
      </p:sp>
      <p:sp>
        <p:nvSpPr>
          <p:cNvPr id="4" name="Slide Image Placeholder 3"/>
          <p:cNvSpPr>
            <a:spLocks noGrp="1" noRot="1" noChangeAspect="1"/>
          </p:cNvSpPr>
          <p:nvPr>
            <p:ph type="sldImg" idx="2"/>
          </p:nvPr>
        </p:nvSpPr>
        <p:spPr>
          <a:xfrm>
            <a:off x="1184275" y="700088"/>
            <a:ext cx="4651375" cy="3487737"/>
          </a:xfrm>
          <a:prstGeom prst="rect">
            <a:avLst/>
          </a:prstGeom>
          <a:noFill/>
          <a:ln w="12700">
            <a:solidFill>
              <a:prstClr val="black"/>
            </a:solidFill>
          </a:ln>
        </p:spPr>
        <p:txBody>
          <a:bodyPr vert="horz" lIns="93275" tIns="46637" rIns="93275" bIns="46637" rtlCol="0" anchor="ctr"/>
          <a:lstStyle/>
          <a:p>
            <a:endParaRPr lang="en-US"/>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75" tIns="46637" rIns="93275" bIns="4663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014"/>
            <a:ext cx="3041968" cy="465296"/>
          </a:xfrm>
          <a:prstGeom prst="rect">
            <a:avLst/>
          </a:prstGeom>
        </p:spPr>
        <p:txBody>
          <a:bodyPr vert="horz" lIns="93275" tIns="46637" rIns="93275" bIns="46637"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75" tIns="46637" rIns="93275" bIns="46637" rtlCol="0" anchor="b"/>
          <a:lstStyle>
            <a:lvl1pPr algn="r">
              <a:defRPr sz="1200"/>
            </a:lvl1pPr>
          </a:lstStyle>
          <a:p>
            <a:fld id="{A88983CC-FD9B-4FFC-850C-EF051A031D09}" type="slidenum">
              <a:rPr lang="en-US" smtClean="0"/>
              <a:t>‹#›</a:t>
            </a:fld>
            <a:endParaRPr lang="en-US"/>
          </a:p>
        </p:txBody>
      </p:sp>
    </p:spTree>
    <p:extLst>
      <p:ext uri="{BB962C8B-B14F-4D97-AF65-F5344CB8AC3E}">
        <p14:creationId xmlns:p14="http://schemas.microsoft.com/office/powerpoint/2010/main" val="2974751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primary </a:t>
            </a:r>
            <a:r>
              <a:rPr lang="en-US" u="sng" dirty="0"/>
              <a:t>desired outcome</a:t>
            </a:r>
            <a:r>
              <a:rPr lang="en-US" dirty="0"/>
              <a:t> of the 2 Think Tank Meetings is that, by the end of the 2</a:t>
            </a:r>
            <a:r>
              <a:rPr lang="en-US" baseline="30000" dirty="0"/>
              <a:t>nd</a:t>
            </a:r>
            <a:r>
              <a:rPr lang="en-US" dirty="0"/>
              <a:t> meeting, the CEKF would like to have gained a list of recommendations for future application of Community Engagement in every phase of research along the translational continuum.  </a:t>
            </a:r>
          </a:p>
          <a:p>
            <a:r>
              <a:rPr lang="en-US" dirty="0"/>
              <a:t> </a:t>
            </a:r>
          </a:p>
          <a:p>
            <a:r>
              <a:rPr lang="en-US" dirty="0"/>
              <a:t>1 pager to send with meeting reminders:  Community Engagement Definitions, current CEKF Overview Document, IOM Report, and the Basic Questions we will be asking. We will send meeting reminders on Friday prior to the meeting and the day of the meeting because of the Thanksgiving holiday.</a:t>
            </a:r>
          </a:p>
          <a:p>
            <a:r>
              <a:rPr lang="en-US" dirty="0"/>
              <a:t> </a:t>
            </a:r>
          </a:p>
          <a:p>
            <a:r>
              <a:rPr lang="en-US" dirty="0"/>
              <a:t>Things we want to be sure to convey:</a:t>
            </a:r>
          </a:p>
          <a:p>
            <a:pPr lvl="0"/>
            <a:r>
              <a:rPr lang="en-US" dirty="0"/>
              <a:t>Community Engagement can occur on multiple levels and there are various “grades” of engagement that research projects can involve.  We want to provide the concept that there are potential activities of the most basic type, such as getting community input or access to talking about research with the public all the way to examples of model trans-disciplinary, translational research that incorporates CEnR and the principles of community based participatory research.</a:t>
            </a:r>
          </a:p>
          <a:p>
            <a:r>
              <a:rPr lang="en-US" dirty="0"/>
              <a:t> </a:t>
            </a:r>
          </a:p>
          <a:p>
            <a:pPr lvl="0"/>
            <a:r>
              <a:rPr lang="en-US" dirty="0"/>
              <a:t>We want these scientists to gain the confidence that we, as a key function and as researchers, are open to changing (“thinking more like a basic scientist”) as well as asking them to broaden their consideration of the scope of community in research. </a:t>
            </a:r>
          </a:p>
          <a:p>
            <a:r>
              <a:rPr lang="en-US" dirty="0"/>
              <a:t> </a:t>
            </a:r>
          </a:p>
          <a:p>
            <a:pPr lvl="0"/>
            <a:r>
              <a:rPr lang="en-US" dirty="0"/>
              <a:t>We are hoping to expand our stakeholder engagement and want to find ways to offer programming, assistance, support and collaboration with more T0 and T1 researchers.</a:t>
            </a:r>
          </a:p>
          <a:p>
            <a:r>
              <a:rPr lang="en-US" dirty="0"/>
              <a:t> </a:t>
            </a:r>
          </a:p>
          <a:p>
            <a:pPr lvl="0"/>
            <a:r>
              <a:rPr lang="en-US" dirty="0"/>
              <a:t>That we have things to offer to them such as connection to a diverse population, consultancy, and opportunities to interact with community.  We also want to know what specifically they could offer to existing and future collaborations. </a:t>
            </a:r>
          </a:p>
          <a:p>
            <a:r>
              <a:rPr lang="en-US" b="1" u="sng" dirty="0"/>
              <a:t/>
            </a:r>
            <a:br>
              <a:rPr lang="en-US" b="1" u="sng" dirty="0"/>
            </a:br>
            <a:r>
              <a:rPr lang="en-US" b="1" dirty="0"/>
              <a:t> </a:t>
            </a:r>
            <a:endParaRPr lang="en-US" dirty="0"/>
          </a:p>
          <a:p>
            <a:endParaRPr lang="en-US" dirty="0"/>
          </a:p>
        </p:txBody>
      </p:sp>
      <p:sp>
        <p:nvSpPr>
          <p:cNvPr id="4" name="Slide Number Placeholder 3"/>
          <p:cNvSpPr>
            <a:spLocks noGrp="1"/>
          </p:cNvSpPr>
          <p:nvPr>
            <p:ph type="sldNum" sz="quarter" idx="10"/>
          </p:nvPr>
        </p:nvSpPr>
        <p:spPr/>
        <p:txBody>
          <a:bodyPr/>
          <a:lstStyle/>
          <a:p>
            <a:fld id="{5858D498-8192-4D3C-8053-E046116FE663}" type="slidenum">
              <a:rPr lang="en-US" smtClean="0"/>
              <a:t>3</a:t>
            </a:fld>
            <a:endParaRPr lang="en-US"/>
          </a:p>
        </p:txBody>
      </p:sp>
    </p:spTree>
    <p:extLst>
      <p:ext uri="{BB962C8B-B14F-4D97-AF65-F5344CB8AC3E}">
        <p14:creationId xmlns:p14="http://schemas.microsoft.com/office/powerpoint/2010/main" val="3088865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theme came up in all three areas suggesting building in the time to get outside of the lab or clinic or office to meet new colleagues is important to advance new team work.</a:t>
            </a:r>
          </a:p>
        </p:txBody>
      </p:sp>
      <p:sp>
        <p:nvSpPr>
          <p:cNvPr id="4" name="Slide Number Placeholder 3"/>
          <p:cNvSpPr>
            <a:spLocks noGrp="1"/>
          </p:cNvSpPr>
          <p:nvPr>
            <p:ph type="sldNum" sz="quarter" idx="10"/>
          </p:nvPr>
        </p:nvSpPr>
        <p:spPr/>
        <p:txBody>
          <a:bodyPr/>
          <a:lstStyle/>
          <a:p>
            <a:fld id="{A88983CC-FD9B-4FFC-850C-EF051A031D09}" type="slidenum">
              <a:rPr lang="en-US" smtClean="0"/>
              <a:t>11</a:t>
            </a:fld>
            <a:endParaRPr lang="en-US"/>
          </a:p>
        </p:txBody>
      </p:sp>
    </p:spTree>
    <p:extLst>
      <p:ext uri="{BB962C8B-B14F-4D97-AF65-F5344CB8AC3E}">
        <p14:creationId xmlns:p14="http://schemas.microsoft.com/office/powerpoint/2010/main" val="2343520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group comments it is mentioned that assistance is needed in bringing the community to the table and incentives may be needed to encourage additional training for working with the community. </a:t>
            </a:r>
          </a:p>
        </p:txBody>
      </p:sp>
      <p:sp>
        <p:nvSpPr>
          <p:cNvPr id="4" name="Slide Number Placeholder 3"/>
          <p:cNvSpPr>
            <a:spLocks noGrp="1"/>
          </p:cNvSpPr>
          <p:nvPr>
            <p:ph type="sldNum" sz="quarter" idx="10"/>
          </p:nvPr>
        </p:nvSpPr>
        <p:spPr/>
        <p:txBody>
          <a:bodyPr/>
          <a:lstStyle/>
          <a:p>
            <a:fld id="{A88983CC-FD9B-4FFC-850C-EF051A031D09}" type="slidenum">
              <a:rPr lang="en-US" smtClean="0"/>
              <a:t>12</a:t>
            </a:fld>
            <a:endParaRPr lang="en-US"/>
          </a:p>
        </p:txBody>
      </p:sp>
    </p:spTree>
    <p:extLst>
      <p:ext uri="{BB962C8B-B14F-4D97-AF65-F5344CB8AC3E}">
        <p14:creationId xmlns:p14="http://schemas.microsoft.com/office/powerpoint/2010/main" val="19588569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133600"/>
            <a:ext cx="7772400" cy="1470025"/>
          </a:xfrm>
          <a:prstGeom prst="rect">
            <a:avLst/>
          </a:prstGeom>
        </p:spPr>
        <p:txBody>
          <a:bodyPr/>
          <a:lstStyle>
            <a:lvl1pPr>
              <a:defRPr b="0">
                <a:solidFill>
                  <a:schemeClr val="tx2">
                    <a:lumMod val="90000"/>
                    <a:lumOff val="10000"/>
                  </a:schemeClr>
                </a:solidFill>
              </a:defRPr>
            </a:lvl1pPr>
          </a:lstStyle>
          <a:p>
            <a:r>
              <a:rPr lang="en-US" smtClean="0"/>
              <a:t>Click to edit Master title style</a:t>
            </a:r>
            <a:endParaRPr lang="en-US" dirty="0"/>
          </a:p>
        </p:txBody>
      </p:sp>
      <p:sp>
        <p:nvSpPr>
          <p:cNvPr id="3" name="Subtitle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custDataLst>
              <p:tags r:id="rId3"/>
            </p:custDataLst>
          </p:nvPr>
        </p:nvSpPr>
        <p:spPr/>
        <p:txBody>
          <a:bodyPr/>
          <a:lstStyle/>
          <a:p>
            <a:fld id="{7D6902A2-C54F-4C02-A3C6-F231806F863C}" type="datetimeFigureOut">
              <a:rPr lang="en-US" smtClean="0"/>
              <a:t>4/30/2015</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44F79F-3E0E-4DEB-A4FA-97E1E9765267}" type="slidenum">
              <a:rPr lang="en-US" smtClean="0"/>
              <a:t>‹#›</a:t>
            </a:fld>
            <a:endParaRPr lang="en-US"/>
          </a:p>
        </p:txBody>
      </p:sp>
    </p:spTree>
    <p:extLst>
      <p:ext uri="{BB962C8B-B14F-4D97-AF65-F5344CB8AC3E}">
        <p14:creationId xmlns:p14="http://schemas.microsoft.com/office/powerpoint/2010/main" val="29754850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1524000"/>
            <a:ext cx="8229600" cy="1143000"/>
          </a:xfrm>
          <a:prstGeom prst="rect">
            <a:avLst/>
          </a:prstGeom>
        </p:spPr>
        <p:txBody>
          <a:bodyPr/>
          <a:lstStyle>
            <a:lvl1pPr>
              <a:defRPr>
                <a:solidFill>
                  <a:schemeClr val="tx2">
                    <a:lumMod val="90000"/>
                    <a:lumOff val="10000"/>
                  </a:schemeClr>
                </a:solidFill>
              </a:defRPr>
            </a:lvl1pPr>
          </a:lstStyle>
          <a:p>
            <a:r>
              <a:rPr lang="en-US" smtClean="0"/>
              <a:t>Click to edit Master title style</a:t>
            </a:r>
            <a:endParaRPr lang="en-US" dirty="0"/>
          </a:p>
        </p:txBody>
      </p:sp>
      <p:sp>
        <p:nvSpPr>
          <p:cNvPr id="3" name="Content Placeholder 2"/>
          <p:cNvSpPr>
            <a:spLocks noGrp="1"/>
          </p:cNvSpPr>
          <p:nvPr>
            <p:ph idx="1"/>
            <p:custDataLst>
              <p:tags r:id="rId2"/>
            </p:custDataLst>
          </p:nvPr>
        </p:nvSpPr>
        <p:spPr>
          <a:xfrm>
            <a:off x="457200" y="2743200"/>
            <a:ext cx="8229600" cy="3382963"/>
          </a:xfrm>
        </p:spPr>
        <p:txBody>
          <a:bodyPr/>
          <a:lstStyle>
            <a:lvl1pPr>
              <a:defRPr>
                <a:solidFill>
                  <a:schemeClr val="tx1"/>
                </a:solidFill>
              </a:defRPr>
            </a:lvl1pPr>
            <a:lvl2pPr>
              <a:defRPr>
                <a:solidFill>
                  <a:schemeClr val="accent4"/>
                </a:solidFill>
              </a:defRPr>
            </a:lvl2pPr>
            <a:lvl3pPr>
              <a:defRPr>
                <a:solidFill>
                  <a:schemeClr val="tx2">
                    <a:lumMod val="90000"/>
                    <a:lumOff val="10000"/>
                  </a:schemeClr>
                </a:solidFill>
              </a:defRPr>
            </a:lvl3pPr>
            <a:lvl4pPr>
              <a:defRPr>
                <a:solidFill>
                  <a:schemeClr val="tx1"/>
                </a:solidFill>
              </a:defRPr>
            </a:lvl4pPr>
            <a:lvl5pPr>
              <a:defRPr>
                <a:solidFill>
                  <a:schemeClr val="accent4"/>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custDataLst>
              <p:tags r:id="rId3"/>
            </p:custDataLst>
          </p:nvPr>
        </p:nvSpPr>
        <p:spPr/>
        <p:txBody>
          <a:bodyPr/>
          <a:lstStyle/>
          <a:p>
            <a:fld id="{7D6902A2-C54F-4C02-A3C6-F231806F863C}" type="datetimeFigureOut">
              <a:rPr lang="en-US" smtClean="0"/>
              <a:t>4/30/2015</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44F79F-3E0E-4DEB-A4FA-97E1E9765267}" type="slidenum">
              <a:rPr lang="en-US" smtClean="0"/>
              <a:t>‹#›</a:t>
            </a:fld>
            <a:endParaRPr lang="en-US"/>
          </a:p>
        </p:txBody>
      </p:sp>
    </p:spTree>
    <p:extLst>
      <p:ext uri="{BB962C8B-B14F-4D97-AF65-F5344CB8AC3E}">
        <p14:creationId xmlns:p14="http://schemas.microsoft.com/office/powerpoint/2010/main" val="6965971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1524000"/>
            <a:ext cx="8229600" cy="990600"/>
          </a:xfrm>
          <a:prstGeom prst="rect">
            <a:avLst/>
          </a:prstGeom>
        </p:spPr>
        <p:txBody>
          <a:bodyPr/>
          <a:lstStyle>
            <a:lvl1pPr>
              <a:defRPr>
                <a:solidFill>
                  <a:schemeClr val="tx2">
                    <a:lumMod val="90000"/>
                    <a:lumOff val="10000"/>
                  </a:schemeClr>
                </a:solidFill>
              </a:defRPr>
            </a:lvl1pPr>
          </a:lstStyle>
          <a:p>
            <a:r>
              <a:rPr lang="en-US" smtClean="0"/>
              <a:t>Click to edit Master title style</a:t>
            </a:r>
            <a:endParaRPr lang="en-US" dirty="0"/>
          </a:p>
        </p:txBody>
      </p:sp>
      <p:sp>
        <p:nvSpPr>
          <p:cNvPr id="3" name="Content Placeholder 2"/>
          <p:cNvSpPr>
            <a:spLocks noGrp="1"/>
          </p:cNvSpPr>
          <p:nvPr>
            <p:ph sz="half" idx="1"/>
            <p:custDataLst>
              <p:tags r:id="rId2"/>
            </p:custDataLst>
          </p:nvPr>
        </p:nvSpPr>
        <p:spPr>
          <a:xfrm>
            <a:off x="457200" y="2590800"/>
            <a:ext cx="4038600" cy="3535363"/>
          </a:xfrm>
        </p:spPr>
        <p:txBody>
          <a:bodyPr/>
          <a:lstStyle>
            <a:lvl1pPr>
              <a:defRPr sz="2800">
                <a:solidFill>
                  <a:schemeClr val="tx1"/>
                </a:solidFill>
              </a:defRPr>
            </a:lvl1pPr>
            <a:lvl2pPr>
              <a:defRPr sz="2400">
                <a:solidFill>
                  <a:schemeClr val="accent4"/>
                </a:solidFill>
              </a:defRPr>
            </a:lvl2pPr>
            <a:lvl3pPr>
              <a:defRPr sz="2000">
                <a:solidFill>
                  <a:schemeClr val="tx2">
                    <a:lumMod val="90000"/>
                    <a:lumOff val="10000"/>
                  </a:schemeClr>
                </a:solidFill>
              </a:defRPr>
            </a:lvl3pPr>
            <a:lvl4pPr>
              <a:defRPr sz="1800">
                <a:solidFill>
                  <a:schemeClr val="tx1"/>
                </a:solidFill>
              </a:defRPr>
            </a:lvl4pPr>
            <a:lvl5pPr>
              <a:defRPr sz="1800">
                <a:solidFill>
                  <a:schemeClr val="accent4"/>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custDataLst>
              <p:tags r:id="rId3"/>
            </p:custDataLst>
          </p:nvPr>
        </p:nvSpPr>
        <p:spPr>
          <a:xfrm>
            <a:off x="4648200" y="2590800"/>
            <a:ext cx="4038600" cy="3535363"/>
          </a:xfrm>
        </p:spPr>
        <p:txBody>
          <a:bodyPr/>
          <a:lstStyle>
            <a:lvl1pPr>
              <a:defRPr sz="2800">
                <a:solidFill>
                  <a:schemeClr val="tx1"/>
                </a:solidFill>
              </a:defRPr>
            </a:lvl1pPr>
            <a:lvl2pPr>
              <a:defRPr sz="2400">
                <a:solidFill>
                  <a:schemeClr val="accent4"/>
                </a:solidFill>
              </a:defRPr>
            </a:lvl2pPr>
            <a:lvl3pPr>
              <a:defRPr sz="2000">
                <a:solidFill>
                  <a:schemeClr val="tx2">
                    <a:lumMod val="90000"/>
                    <a:lumOff val="10000"/>
                  </a:schemeClr>
                </a:solidFill>
              </a:defRPr>
            </a:lvl3pPr>
            <a:lvl4pPr>
              <a:defRPr sz="1800">
                <a:solidFill>
                  <a:schemeClr val="tx1"/>
                </a:solidFill>
              </a:defRPr>
            </a:lvl4pPr>
            <a:lvl5pPr>
              <a:defRPr sz="1800">
                <a:solidFill>
                  <a:schemeClr val="accent4"/>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custDataLst>
              <p:tags r:id="rId4"/>
            </p:custDataLst>
          </p:nvPr>
        </p:nvSpPr>
        <p:spPr/>
        <p:txBody>
          <a:bodyPr/>
          <a:lstStyle/>
          <a:p>
            <a:fld id="{7D6902A2-C54F-4C02-A3C6-F231806F863C}" type="datetimeFigureOut">
              <a:rPr lang="en-US" smtClean="0"/>
              <a:t>4/30/2015</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6E44F79F-3E0E-4DEB-A4FA-97E1E9765267}" type="slidenum">
              <a:rPr lang="en-US" smtClean="0"/>
              <a:t>‹#›</a:t>
            </a:fld>
            <a:endParaRPr lang="en-US"/>
          </a:p>
        </p:txBody>
      </p:sp>
    </p:spTree>
    <p:extLst>
      <p:ext uri="{BB962C8B-B14F-4D97-AF65-F5344CB8AC3E}">
        <p14:creationId xmlns:p14="http://schemas.microsoft.com/office/powerpoint/2010/main" val="1824890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custDataLst>
              <p:tags r:id="rId1"/>
            </p:custDataLst>
          </p:nvPr>
        </p:nvSpPr>
        <p:spPr/>
        <p:txBody>
          <a:bodyPr/>
          <a:lstStyle/>
          <a:p>
            <a:fld id="{7D6902A2-C54F-4C02-A3C6-F231806F863C}" type="datetimeFigureOut">
              <a:rPr lang="en-US" smtClean="0"/>
              <a:t>4/30/2015</a:t>
            </a:fld>
            <a:endParaRPr lang="en-US"/>
          </a:p>
        </p:txBody>
      </p:sp>
      <p:sp>
        <p:nvSpPr>
          <p:cNvPr id="3" name="Footer Placeholder 2"/>
          <p:cNvSpPr>
            <a:spLocks noGrp="1"/>
          </p:cNvSpPr>
          <p:nvPr>
            <p:ph type="ftr" sz="quarter" idx="11"/>
            <p:custDataLst>
              <p:tags r:id="rId2"/>
            </p:custDataLst>
          </p:nvPr>
        </p:nvSpPr>
        <p:spPr/>
        <p:txBody>
          <a:bodyPr/>
          <a:lstStyle/>
          <a:p>
            <a:endParaRPr lang="en-US"/>
          </a:p>
        </p:txBody>
      </p:sp>
      <p:sp>
        <p:nvSpPr>
          <p:cNvPr id="4" name="Slide Number Placeholder 3"/>
          <p:cNvSpPr>
            <a:spLocks noGrp="1"/>
          </p:cNvSpPr>
          <p:nvPr>
            <p:ph type="sldNum" sz="quarter" idx="12"/>
            <p:custDataLst>
              <p:tags r:id="rId3"/>
            </p:custDataLst>
          </p:nvPr>
        </p:nvSpPr>
        <p:spPr/>
        <p:txBody>
          <a:bodyPr/>
          <a:lstStyle/>
          <a:p>
            <a:fld id="{6E44F79F-3E0E-4DEB-A4FA-97E1E9765267}" type="slidenum">
              <a:rPr lang="en-US" smtClean="0"/>
              <a:t>‹#›</a:t>
            </a:fld>
            <a:endParaRPr lang="en-US"/>
          </a:p>
        </p:txBody>
      </p:sp>
    </p:spTree>
    <p:extLst>
      <p:ext uri="{BB962C8B-B14F-4D97-AF65-F5344CB8AC3E}">
        <p14:creationId xmlns:p14="http://schemas.microsoft.com/office/powerpoint/2010/main" val="116234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11" Type="http://schemas.openxmlformats.org/officeDocument/2006/relationships/image" Target="../media/image1.jpeg"/><Relationship Id="rId5" Type="http://schemas.openxmlformats.org/officeDocument/2006/relationships/theme" Target="../theme/theme1.xml"/><Relationship Id="rId10"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custDataLst>
              <p:tags r:id="rId6"/>
            </p:custDataLst>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custDataLst>
              <p:tags r:id="rId7"/>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902A2-C54F-4C02-A3C6-F231806F863C}" type="datetimeFigureOut">
              <a:rPr lang="en-US" smtClean="0"/>
              <a:t>4/30/2015</a:t>
            </a:fld>
            <a:endParaRPr lang="en-US"/>
          </a:p>
        </p:txBody>
      </p:sp>
      <p:sp>
        <p:nvSpPr>
          <p:cNvPr id="5" name="Footer Placeholder 4"/>
          <p:cNvSpPr>
            <a:spLocks noGrp="1"/>
          </p:cNvSpPr>
          <p:nvPr>
            <p:ph type="ftr" sz="quarter" idx="3"/>
            <p:custDataLst>
              <p:tags r:id="rId8"/>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custDataLst>
              <p:tags r:id="rId9"/>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4F79F-3E0E-4DEB-A4FA-97E1E9765267}" type="slidenum">
              <a:rPr lang="en-US" smtClean="0"/>
              <a:t>‹#›</a:t>
            </a:fld>
            <a:endParaRPr lang="en-US"/>
          </a:p>
        </p:txBody>
      </p:sp>
      <p:pic>
        <p:nvPicPr>
          <p:cNvPr id="2" name="Picture 1"/>
          <p:cNvPicPr>
            <a:picLocks noChangeAspect="1"/>
          </p:cNvPicPr>
          <p:nvPr>
            <p:custDataLst>
              <p:tags r:id="rId10"/>
            </p:custDataLst>
          </p:nvPr>
        </p:nvPicPr>
        <p:blipFill>
          <a:blip r:embed="rId11" cstate="print">
            <a:extLst>
              <a:ext uri="{28A0092B-C50C-407E-A947-70E740481C1C}">
                <a14:useLocalDpi xmlns:a14="http://schemas.microsoft.com/office/drawing/2010/main" val="0"/>
              </a:ext>
            </a:extLst>
          </a:blip>
          <a:stretch>
            <a:fillRect/>
          </a:stretch>
        </p:blipFill>
        <p:spPr>
          <a:xfrm>
            <a:off x="3243" y="0"/>
            <a:ext cx="9144000" cy="1529542"/>
          </a:xfrm>
          <a:prstGeom prst="rect">
            <a:avLst/>
          </a:prstGeom>
        </p:spPr>
      </p:pic>
    </p:spTree>
    <p:extLst>
      <p:ext uri="{BB962C8B-B14F-4D97-AF65-F5344CB8AC3E}">
        <p14:creationId xmlns:p14="http://schemas.microsoft.com/office/powerpoint/2010/main" val="120730282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90000"/>
              <a:lumOff val="1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4">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90000"/>
              <a:lumOff val="1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Strategic Planning Progress</a:t>
            </a:r>
            <a:br>
              <a:rPr lang="en-US" dirty="0" smtClean="0"/>
            </a:br>
            <a:r>
              <a:rPr lang="en-US" sz="2000" dirty="0" smtClean="0"/>
              <a:t>Initial Report from Think Tank Meetings in December 2013</a:t>
            </a:r>
            <a:endParaRPr lang="en-US" sz="2000" dirty="0"/>
          </a:p>
        </p:txBody>
      </p:sp>
      <p:sp>
        <p:nvSpPr>
          <p:cNvPr id="3" name="Subtitle 2"/>
          <p:cNvSpPr>
            <a:spLocks noGrp="1"/>
          </p:cNvSpPr>
          <p:nvPr>
            <p:ph type="subTitle" idx="1"/>
          </p:nvPr>
        </p:nvSpPr>
        <p:spPr/>
        <p:txBody>
          <a:bodyPr/>
          <a:lstStyle/>
          <a:p>
            <a:r>
              <a:rPr lang="en-US" dirty="0" smtClean="0"/>
              <a:t>Syed Ahmed</a:t>
            </a:r>
          </a:p>
          <a:p>
            <a:r>
              <a:rPr lang="en-US" dirty="0" smtClean="0"/>
              <a:t>Jeanne </a:t>
            </a:r>
            <a:r>
              <a:rPr lang="en-US" dirty="0" err="1" smtClean="0"/>
              <a:t>Hossenlopp</a:t>
            </a:r>
            <a:endParaRPr lang="en-US" dirty="0"/>
          </a:p>
        </p:txBody>
      </p:sp>
    </p:spTree>
    <p:custDataLst>
      <p:tags r:id="rId1"/>
    </p:custDataLst>
    <p:extLst>
      <p:ext uri="{BB962C8B-B14F-4D97-AF65-F5344CB8AC3E}">
        <p14:creationId xmlns:p14="http://schemas.microsoft.com/office/powerpoint/2010/main" val="35908325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ways to Incorporate CE</a:t>
            </a:r>
            <a:endParaRPr lang="en-US" dirty="0"/>
          </a:p>
        </p:txBody>
      </p:sp>
      <p:sp>
        <p:nvSpPr>
          <p:cNvPr id="3" name="Content Placeholder 2"/>
          <p:cNvSpPr>
            <a:spLocks noGrp="1"/>
          </p:cNvSpPr>
          <p:nvPr>
            <p:ph idx="1"/>
          </p:nvPr>
        </p:nvSpPr>
        <p:spPr/>
        <p:txBody>
          <a:bodyPr/>
          <a:lstStyle/>
          <a:p>
            <a:r>
              <a:rPr lang="en-US" dirty="0" smtClean="0"/>
              <a:t>Use community input as to how current research would help the community or be useful</a:t>
            </a:r>
          </a:p>
          <a:p>
            <a:r>
              <a:rPr lang="en-US" dirty="0" smtClean="0"/>
              <a:t>Build more connections and improve communication about what research was already in place</a:t>
            </a:r>
            <a:endParaRPr lang="en-US" dirty="0"/>
          </a:p>
        </p:txBody>
      </p:sp>
    </p:spTree>
    <p:extLst>
      <p:ext uri="{BB962C8B-B14F-4D97-AF65-F5344CB8AC3E}">
        <p14:creationId xmlns:p14="http://schemas.microsoft.com/office/powerpoint/2010/main" val="1913342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dirty="0" smtClean="0"/>
              <a:t>Resources needed to do CE</a:t>
            </a:r>
            <a:endParaRPr lang="en-US" dirty="0"/>
          </a:p>
        </p:txBody>
      </p:sp>
      <p:sp>
        <p:nvSpPr>
          <p:cNvPr id="3" name="Content Placeholder 2"/>
          <p:cNvSpPr>
            <a:spLocks noGrp="1"/>
          </p:cNvSpPr>
          <p:nvPr>
            <p:ph idx="1"/>
          </p:nvPr>
        </p:nvSpPr>
        <p:spPr>
          <a:xfrm>
            <a:off x="228600" y="3581400"/>
            <a:ext cx="8610600" cy="3163201"/>
          </a:xfrm>
        </p:spPr>
        <p:txBody>
          <a:bodyPr>
            <a:normAutofit fontScale="85000" lnSpcReduction="10000"/>
          </a:bodyPr>
          <a:lstStyle/>
          <a:p>
            <a:r>
              <a:rPr lang="en-US" dirty="0" smtClean="0"/>
              <a:t>Additional education and professional development in order to do work with the community</a:t>
            </a:r>
          </a:p>
          <a:p>
            <a:r>
              <a:rPr lang="en-US" dirty="0" smtClean="0"/>
              <a:t>Examples of success stories of community engaged work that spans the translational continuum</a:t>
            </a:r>
          </a:p>
          <a:p>
            <a:r>
              <a:rPr lang="en-US" dirty="0" smtClean="0"/>
              <a:t>Guidance and support for how to operationalize Community Engagement with own work</a:t>
            </a:r>
            <a:endParaRPr lang="en-US" dirty="0"/>
          </a:p>
        </p:txBody>
      </p:sp>
      <p:sp>
        <p:nvSpPr>
          <p:cNvPr id="4" name="TextBox 3"/>
          <p:cNvSpPr txBox="1"/>
          <p:nvPr/>
        </p:nvSpPr>
        <p:spPr>
          <a:xfrm>
            <a:off x="380999" y="2209800"/>
            <a:ext cx="8229601" cy="1200329"/>
          </a:xfrm>
          <a:prstGeom prst="rect">
            <a:avLst/>
          </a:prstGeom>
          <a:noFill/>
        </p:spPr>
        <p:txBody>
          <a:bodyPr wrap="square" rtlCol="0">
            <a:spAutoFit/>
          </a:bodyPr>
          <a:lstStyle/>
          <a:p>
            <a:r>
              <a:rPr lang="en-US" sz="2400" b="1" u="sng" dirty="0" smtClean="0"/>
              <a:t>Reoccurring theme</a:t>
            </a:r>
            <a:r>
              <a:rPr lang="en-US" sz="2400" b="1" dirty="0" smtClean="0"/>
              <a:t>: </a:t>
            </a:r>
            <a:r>
              <a:rPr lang="en-US" sz="2400" i="1" dirty="0" smtClean="0"/>
              <a:t>Need for matchmaking or networking opportunities to meet people outside of their individual institution and field of research.</a:t>
            </a:r>
            <a:endParaRPr lang="en-US" sz="2400" i="1" dirty="0"/>
          </a:p>
        </p:txBody>
      </p:sp>
    </p:spTree>
    <p:extLst>
      <p:ext uri="{BB962C8B-B14F-4D97-AF65-F5344CB8AC3E}">
        <p14:creationId xmlns:p14="http://schemas.microsoft.com/office/powerpoint/2010/main" val="3844628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371600"/>
            <a:ext cx="9067800" cy="1143000"/>
          </a:xfrm>
        </p:spPr>
        <p:txBody>
          <a:bodyPr/>
          <a:lstStyle/>
          <a:p>
            <a:r>
              <a:rPr lang="en-US" sz="4000" dirty="0" smtClean="0"/>
              <a:t>How to access already existing resources across institutions?</a:t>
            </a:r>
            <a:endParaRPr lang="en-US" sz="4000" dirty="0"/>
          </a:p>
        </p:txBody>
      </p:sp>
      <p:sp>
        <p:nvSpPr>
          <p:cNvPr id="3" name="Content Placeholder 2"/>
          <p:cNvSpPr>
            <a:spLocks noGrp="1"/>
          </p:cNvSpPr>
          <p:nvPr>
            <p:ph idx="1"/>
          </p:nvPr>
        </p:nvSpPr>
        <p:spPr>
          <a:xfrm>
            <a:off x="381000" y="2819400"/>
            <a:ext cx="8534400" cy="3886200"/>
          </a:xfrm>
        </p:spPr>
        <p:txBody>
          <a:bodyPr>
            <a:normAutofit fontScale="70000" lnSpcReduction="20000"/>
          </a:bodyPr>
          <a:lstStyle/>
          <a:p>
            <a:r>
              <a:rPr lang="en-US" dirty="0" smtClean="0"/>
              <a:t>Getting faculty and students from multiple institutions involved in already occurring events (i.e. pair up expertise on grants, look for volunteers to judge poster contests or review research)</a:t>
            </a:r>
          </a:p>
          <a:p>
            <a:endParaRPr lang="en-US" dirty="0" smtClean="0"/>
          </a:p>
          <a:p>
            <a:r>
              <a:rPr lang="en-US" dirty="0" smtClean="0"/>
              <a:t>Using patents to generate revenue for new projects or combining patents between institutions to increase revenue for projects seemed to bring momentum for identifying institutional barriers to overcome</a:t>
            </a:r>
          </a:p>
          <a:p>
            <a:endParaRPr lang="en-US" dirty="0" smtClean="0"/>
          </a:p>
          <a:p>
            <a:r>
              <a:rPr lang="en-US" dirty="0" smtClean="0"/>
              <a:t>Start small and build a project from small wins would provide an example of success and be able to pull researchers with diverse backgrounds from each institution particularly if interested in same disease area</a:t>
            </a:r>
            <a:endParaRPr lang="en-US" dirty="0"/>
          </a:p>
        </p:txBody>
      </p:sp>
    </p:spTree>
    <p:extLst>
      <p:ext uri="{BB962C8B-B14F-4D97-AF65-F5344CB8AC3E}">
        <p14:creationId xmlns:p14="http://schemas.microsoft.com/office/powerpoint/2010/main" val="1106408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
            </a:r>
            <a:br>
              <a:rPr lang="en-US" dirty="0"/>
            </a:br>
            <a:r>
              <a:rPr lang="en-US" dirty="0" smtClean="0"/>
              <a:t>CTSI Executive Committee Update</a:t>
            </a:r>
            <a:br>
              <a:rPr lang="en-US" dirty="0" smtClean="0"/>
            </a:br>
            <a:endParaRPr lang="en-US" dirty="0"/>
          </a:p>
        </p:txBody>
      </p:sp>
    </p:spTree>
    <p:extLst>
      <p:ext uri="{BB962C8B-B14F-4D97-AF65-F5344CB8AC3E}">
        <p14:creationId xmlns:p14="http://schemas.microsoft.com/office/powerpoint/2010/main" val="3203231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Citizen’s Advisory Council </a:t>
            </a:r>
            <a:endParaRPr lang="en-US" dirty="0"/>
          </a:p>
        </p:txBody>
      </p:sp>
      <p:sp>
        <p:nvSpPr>
          <p:cNvPr id="3" name="Content Placeholder 2"/>
          <p:cNvSpPr>
            <a:spLocks noGrp="1"/>
          </p:cNvSpPr>
          <p:nvPr>
            <p:ph idx="1"/>
          </p:nvPr>
        </p:nvSpPr>
        <p:spPr>
          <a:xfrm>
            <a:off x="457200" y="2743200"/>
            <a:ext cx="8229600" cy="3733800"/>
          </a:xfrm>
        </p:spPr>
        <p:txBody>
          <a:bodyPr>
            <a:normAutofit fontScale="77500" lnSpcReduction="20000"/>
          </a:bodyPr>
          <a:lstStyle/>
          <a:p>
            <a:r>
              <a:rPr lang="en-US" dirty="0" smtClean="0"/>
              <a:t>We have some preliminary notes from the October meeting group discussion</a:t>
            </a:r>
          </a:p>
          <a:p>
            <a:endParaRPr lang="en-US" dirty="0" smtClean="0"/>
          </a:p>
          <a:p>
            <a:r>
              <a:rPr lang="en-US" dirty="0" smtClean="0"/>
              <a:t>Next quarterly meeting can be focused on brainstorming and input from CAC</a:t>
            </a:r>
          </a:p>
          <a:p>
            <a:endParaRPr lang="en-US" dirty="0" smtClean="0"/>
          </a:p>
          <a:p>
            <a:r>
              <a:rPr lang="en-US" dirty="0" smtClean="0"/>
              <a:t>We will also be discussing in today’s meeting – reaching out to business/industry</a:t>
            </a:r>
          </a:p>
          <a:p>
            <a:pPr marL="0" indent="0">
              <a:buNone/>
            </a:pPr>
            <a:endParaRPr lang="en-US" dirty="0"/>
          </a:p>
          <a:p>
            <a:pPr marL="0" indent="0">
              <a:buNone/>
            </a:pPr>
            <a:r>
              <a:rPr lang="en-US" dirty="0" smtClean="0"/>
              <a:t>Suggestions/Insight and Input?</a:t>
            </a:r>
          </a:p>
          <a:p>
            <a:pPr marL="0" indent="0">
              <a:buNone/>
            </a:pPr>
            <a:endParaRPr lang="en-US" dirty="0"/>
          </a:p>
        </p:txBody>
      </p:sp>
    </p:spTree>
    <p:extLst>
      <p:ext uri="{BB962C8B-B14F-4D97-AF65-F5344CB8AC3E}">
        <p14:creationId xmlns:p14="http://schemas.microsoft.com/office/powerpoint/2010/main" val="758448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Gathering Insight and Input</a:t>
            </a:r>
            <a:endParaRPr lang="en-US" dirty="0"/>
          </a:p>
        </p:txBody>
      </p:sp>
      <p:sp>
        <p:nvSpPr>
          <p:cNvPr id="3" name="Content Placeholder 2"/>
          <p:cNvSpPr>
            <a:spLocks noGrp="1"/>
          </p:cNvSpPr>
          <p:nvPr>
            <p:ph idx="1"/>
          </p:nvPr>
        </p:nvSpPr>
        <p:spPr>
          <a:xfrm>
            <a:off x="457200" y="2514600"/>
            <a:ext cx="8229600" cy="3962400"/>
          </a:xfrm>
        </p:spPr>
        <p:txBody>
          <a:bodyPr>
            <a:normAutofit fontScale="77500" lnSpcReduction="20000"/>
          </a:bodyPr>
          <a:lstStyle/>
          <a:p>
            <a:r>
              <a:rPr lang="en-US" sz="4100" dirty="0" smtClean="0"/>
              <a:t>The purpose of this presentation is to share what we learned from the December 2013 Think Tank Meetings with local basic, bench and clinical researchers</a:t>
            </a:r>
          </a:p>
          <a:p>
            <a:pPr marL="0" indent="0">
              <a:buNone/>
            </a:pPr>
            <a:endParaRPr lang="en-US" dirty="0" smtClean="0"/>
          </a:p>
          <a:p>
            <a:pPr marL="0" indent="0">
              <a:buNone/>
            </a:pPr>
            <a:r>
              <a:rPr lang="en-US" dirty="0" smtClean="0"/>
              <a:t>Still planning for…</a:t>
            </a:r>
          </a:p>
          <a:p>
            <a:r>
              <a:rPr lang="en-US" dirty="0" smtClean="0"/>
              <a:t>Citizen’s Advisory Council Meetings to discuss input and brainstorm ideas and opportunities</a:t>
            </a:r>
          </a:p>
          <a:p>
            <a:r>
              <a:rPr lang="en-US" dirty="0" smtClean="0"/>
              <a:t>Engaging business and industry </a:t>
            </a:r>
          </a:p>
          <a:p>
            <a:r>
              <a:rPr lang="en-US" dirty="0" smtClean="0"/>
              <a:t>Aligning with CTSI Strategic Planning</a:t>
            </a:r>
            <a:endParaRPr lang="en-US" dirty="0"/>
          </a:p>
        </p:txBody>
      </p:sp>
    </p:spTree>
    <p:extLst>
      <p:ext uri="{BB962C8B-B14F-4D97-AF65-F5344CB8AC3E}">
        <p14:creationId xmlns:p14="http://schemas.microsoft.com/office/powerpoint/2010/main" val="3029477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lstStyle/>
          <a:p>
            <a:r>
              <a:rPr lang="en-US" dirty="0" smtClean="0"/>
              <a:t>Think Tank Meetings</a:t>
            </a:r>
            <a:r>
              <a:rPr lang="en-US" sz="3600" dirty="0" smtClean="0"/>
              <a:t/>
            </a:r>
            <a:br>
              <a:rPr lang="en-US" sz="3600" dirty="0" smtClean="0"/>
            </a:br>
            <a:r>
              <a:rPr lang="en-US" sz="3600" dirty="0" smtClean="0"/>
              <a:t>December 2013</a:t>
            </a:r>
            <a:endParaRPr lang="en-US" sz="3600" dirty="0"/>
          </a:p>
        </p:txBody>
      </p:sp>
      <p:sp>
        <p:nvSpPr>
          <p:cNvPr id="3" name="Content Placeholder 2"/>
          <p:cNvSpPr>
            <a:spLocks noGrp="1"/>
          </p:cNvSpPr>
          <p:nvPr>
            <p:ph idx="1"/>
          </p:nvPr>
        </p:nvSpPr>
        <p:spPr>
          <a:xfrm>
            <a:off x="457200" y="2590800"/>
            <a:ext cx="8229600" cy="3962400"/>
          </a:xfrm>
        </p:spPr>
        <p:txBody>
          <a:bodyPr>
            <a:normAutofit fontScale="62500" lnSpcReduction="20000"/>
          </a:bodyPr>
          <a:lstStyle/>
          <a:p>
            <a:r>
              <a:rPr lang="en-US" dirty="0" smtClean="0"/>
              <a:t>The purpose of the meetings was to gain insight and explore future possibilities of community engaged research in every aspect of the translational continuum.</a:t>
            </a:r>
          </a:p>
          <a:p>
            <a:r>
              <a:rPr lang="en-US" dirty="0" smtClean="0"/>
              <a:t>Participants were from the various partners of the CTSI and primarily conduct research that does not directly involve community based organizations or community based participatory research or community engaged research.</a:t>
            </a:r>
          </a:p>
          <a:p>
            <a:r>
              <a:rPr lang="en-US" dirty="0" smtClean="0"/>
              <a:t>Meeting Goals:</a:t>
            </a:r>
          </a:p>
          <a:p>
            <a:pPr lvl="1"/>
            <a:r>
              <a:rPr lang="en-US" sz="3200" dirty="0" smtClean="0"/>
              <a:t>Convene a diverse group of scientists from the local institutions of the CTSI</a:t>
            </a:r>
          </a:p>
          <a:p>
            <a:pPr lvl="1"/>
            <a:r>
              <a:rPr lang="en-US" sz="3200" dirty="0" smtClean="0"/>
              <a:t>Obtain an understanding of needs and desires for community engagement in the these representative groups’ work</a:t>
            </a:r>
          </a:p>
          <a:p>
            <a:pPr lvl="1"/>
            <a:r>
              <a:rPr lang="en-US" sz="3200" dirty="0" smtClean="0"/>
              <a:t>Gain recommendations of priorities and potential future activities that will deepen involvement of community engagement</a:t>
            </a:r>
          </a:p>
        </p:txBody>
      </p:sp>
    </p:spTree>
    <p:extLst>
      <p:ext uri="{BB962C8B-B14F-4D97-AF65-F5344CB8AC3E}">
        <p14:creationId xmlns:p14="http://schemas.microsoft.com/office/powerpoint/2010/main" val="369592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Think Tank Meeting</a:t>
            </a:r>
            <a:endParaRPr lang="en-US" dirty="0"/>
          </a:p>
        </p:txBody>
      </p:sp>
      <p:sp>
        <p:nvSpPr>
          <p:cNvPr id="3" name="Content Placeholder 2"/>
          <p:cNvSpPr>
            <a:spLocks noGrp="1"/>
          </p:cNvSpPr>
          <p:nvPr>
            <p:ph idx="1"/>
          </p:nvPr>
        </p:nvSpPr>
        <p:spPr>
          <a:xfrm>
            <a:off x="76200" y="2743200"/>
            <a:ext cx="9067800" cy="3886200"/>
          </a:xfrm>
        </p:spPr>
        <p:txBody>
          <a:bodyPr>
            <a:normAutofit lnSpcReduction="10000"/>
          </a:bodyPr>
          <a:lstStyle/>
          <a:p>
            <a:pPr marL="0" indent="0">
              <a:buNone/>
            </a:pPr>
            <a:r>
              <a:rPr lang="en-US" dirty="0" smtClean="0"/>
              <a:t>We asked questions about:</a:t>
            </a:r>
          </a:p>
          <a:p>
            <a:r>
              <a:rPr lang="en-US" dirty="0" smtClean="0"/>
              <a:t>High interest research directions</a:t>
            </a:r>
          </a:p>
          <a:p>
            <a:r>
              <a:rPr lang="en-US" dirty="0" smtClean="0"/>
              <a:t>Major barriers</a:t>
            </a:r>
          </a:p>
          <a:p>
            <a:r>
              <a:rPr lang="en-US" dirty="0" smtClean="0"/>
              <a:t>Major assets</a:t>
            </a:r>
          </a:p>
          <a:p>
            <a:r>
              <a:rPr lang="en-US" dirty="0" smtClean="0"/>
              <a:t>Ideas for facilitating or operationalizing Community Engagement through all phases of the translational continuum</a:t>
            </a:r>
            <a:endParaRPr lang="en-US" dirty="0"/>
          </a:p>
        </p:txBody>
      </p:sp>
    </p:spTree>
    <p:extLst>
      <p:ext uri="{BB962C8B-B14F-4D97-AF65-F5344CB8AC3E}">
        <p14:creationId xmlns:p14="http://schemas.microsoft.com/office/powerpoint/2010/main" val="1905068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Interest Research Areas	</a:t>
            </a:r>
            <a:br>
              <a:rPr lang="en-US" dirty="0" smtClean="0"/>
            </a:br>
            <a:r>
              <a:rPr lang="en-US" sz="3200" dirty="0" smtClean="0"/>
              <a:t>Top 6 in Alphabetic Order</a:t>
            </a:r>
            <a:endParaRPr lang="en-US" dirty="0"/>
          </a:p>
        </p:txBody>
      </p:sp>
      <p:sp>
        <p:nvSpPr>
          <p:cNvPr id="3" name="Content Placeholder 2"/>
          <p:cNvSpPr>
            <a:spLocks noGrp="1"/>
          </p:cNvSpPr>
          <p:nvPr>
            <p:ph idx="1"/>
          </p:nvPr>
        </p:nvSpPr>
        <p:spPr/>
        <p:txBody>
          <a:bodyPr>
            <a:normAutofit fontScale="92500"/>
          </a:bodyPr>
          <a:lstStyle/>
          <a:p>
            <a:r>
              <a:rPr lang="en-US" dirty="0" smtClean="0"/>
              <a:t>Addictions</a:t>
            </a:r>
          </a:p>
          <a:p>
            <a:r>
              <a:rPr lang="en-US" dirty="0" smtClean="0"/>
              <a:t>Asthma/Allergy</a:t>
            </a:r>
          </a:p>
          <a:p>
            <a:r>
              <a:rPr lang="en-US" dirty="0" smtClean="0"/>
              <a:t>Cancer</a:t>
            </a:r>
          </a:p>
          <a:p>
            <a:r>
              <a:rPr lang="en-US" dirty="0" smtClean="0"/>
              <a:t>Cardiovascular Disease/Stroke/Rehabilitation</a:t>
            </a:r>
          </a:p>
          <a:p>
            <a:r>
              <a:rPr lang="en-US" dirty="0" smtClean="0"/>
              <a:t>Diabetes</a:t>
            </a:r>
          </a:p>
          <a:p>
            <a:r>
              <a:rPr lang="en-US" dirty="0" smtClean="0"/>
              <a:t>Obesity/Metabolic syndrome</a:t>
            </a:r>
            <a:endParaRPr lang="en-US" dirty="0"/>
          </a:p>
        </p:txBody>
      </p:sp>
    </p:spTree>
    <p:extLst>
      <p:ext uri="{BB962C8B-B14F-4D97-AF65-F5344CB8AC3E}">
        <p14:creationId xmlns:p14="http://schemas.microsoft.com/office/powerpoint/2010/main" val="2558630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lstStyle/>
          <a:p>
            <a:r>
              <a:rPr lang="en-US" dirty="0" smtClean="0"/>
              <a:t>Major Barriers</a:t>
            </a:r>
            <a:endParaRPr lang="en-US" dirty="0"/>
          </a:p>
        </p:txBody>
      </p:sp>
      <p:sp>
        <p:nvSpPr>
          <p:cNvPr id="3" name="Content Placeholder 2"/>
          <p:cNvSpPr>
            <a:spLocks noGrp="1"/>
          </p:cNvSpPr>
          <p:nvPr>
            <p:ph idx="1"/>
          </p:nvPr>
        </p:nvSpPr>
        <p:spPr>
          <a:xfrm>
            <a:off x="457200" y="2057400"/>
            <a:ext cx="8229600" cy="4267200"/>
          </a:xfrm>
        </p:spPr>
        <p:txBody>
          <a:bodyPr>
            <a:normAutofit fontScale="85000" lnSpcReduction="20000"/>
          </a:bodyPr>
          <a:lstStyle/>
          <a:p>
            <a:r>
              <a:rPr lang="en-US" sz="3300" dirty="0" smtClean="0"/>
              <a:t>Overarching theme: Lacking the ability to connect to appropriate contacts</a:t>
            </a:r>
          </a:p>
          <a:p>
            <a:pPr lvl="1"/>
            <a:r>
              <a:rPr lang="en-US" dirty="0" smtClean="0"/>
              <a:t>for understanding research in the community, </a:t>
            </a:r>
          </a:p>
          <a:p>
            <a:pPr lvl="1"/>
            <a:r>
              <a:rPr lang="en-US" dirty="0" smtClean="0"/>
              <a:t>for obtaining training for working in the community, </a:t>
            </a:r>
          </a:p>
          <a:p>
            <a:pPr lvl="1"/>
            <a:r>
              <a:rPr lang="en-US" dirty="0" smtClean="0"/>
              <a:t>for finding institutional support, </a:t>
            </a:r>
          </a:p>
          <a:p>
            <a:pPr lvl="1"/>
            <a:r>
              <a:rPr lang="en-US" dirty="0" smtClean="0"/>
              <a:t>for trusting  and understanding research  from the community</a:t>
            </a:r>
            <a:endParaRPr lang="en-US" dirty="0"/>
          </a:p>
          <a:p>
            <a:pPr marL="342900" lvl="1" indent="-228600">
              <a:buFont typeface="Arial" panose="020B0604020202020204" pitchFamily="34" charset="0"/>
              <a:buChar char="•"/>
            </a:pPr>
            <a:r>
              <a:rPr lang="en-US" sz="3300" dirty="0" smtClean="0">
                <a:solidFill>
                  <a:schemeClr val="tx1"/>
                </a:solidFill>
              </a:rPr>
              <a:t>Researchers also felt isolated and disconnected from other disciplines</a:t>
            </a:r>
          </a:p>
          <a:p>
            <a:pPr marL="342900" lvl="1" indent="-228600">
              <a:buFont typeface="Arial" panose="020B0604020202020204" pitchFamily="34" charset="0"/>
              <a:buChar char="•"/>
            </a:pPr>
            <a:r>
              <a:rPr lang="en-US" sz="3300" dirty="0" smtClean="0">
                <a:solidFill>
                  <a:schemeClr val="tx1"/>
                </a:solidFill>
              </a:rPr>
              <a:t>Fear and competition beginning early in career and training</a:t>
            </a:r>
          </a:p>
        </p:txBody>
      </p:sp>
    </p:spTree>
    <p:extLst>
      <p:ext uri="{BB962C8B-B14F-4D97-AF65-F5344CB8AC3E}">
        <p14:creationId xmlns:p14="http://schemas.microsoft.com/office/powerpoint/2010/main" val="2351547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dirty="0" smtClean="0"/>
              <a:t>Major Assets</a:t>
            </a:r>
            <a:endParaRPr lang="en-US" dirty="0"/>
          </a:p>
        </p:txBody>
      </p:sp>
      <p:sp>
        <p:nvSpPr>
          <p:cNvPr id="3" name="Content Placeholder 2"/>
          <p:cNvSpPr>
            <a:spLocks noGrp="1"/>
          </p:cNvSpPr>
          <p:nvPr>
            <p:ph idx="1"/>
          </p:nvPr>
        </p:nvSpPr>
        <p:spPr>
          <a:xfrm>
            <a:off x="304800" y="2209800"/>
            <a:ext cx="8229600" cy="4267200"/>
          </a:xfrm>
        </p:spPr>
        <p:txBody>
          <a:bodyPr>
            <a:normAutofit fontScale="77500" lnSpcReduction="20000"/>
          </a:bodyPr>
          <a:lstStyle/>
          <a:p>
            <a:pPr>
              <a:lnSpc>
                <a:spcPct val="120000"/>
              </a:lnSpc>
            </a:pPr>
            <a:r>
              <a:rPr lang="en-US" dirty="0" smtClean="0"/>
              <a:t>Significant potential with existing active community-academic partnerships and health research related activity </a:t>
            </a:r>
          </a:p>
          <a:p>
            <a:pPr>
              <a:lnSpc>
                <a:spcPct val="120000"/>
              </a:lnSpc>
            </a:pPr>
            <a:r>
              <a:rPr lang="en-US" dirty="0" smtClean="0"/>
              <a:t>Local academic and research institutions have complimentary and similar missions with diversity of strengths and assets as well as a willingness to collaborate</a:t>
            </a:r>
          </a:p>
          <a:p>
            <a:pPr>
              <a:lnSpc>
                <a:spcPct val="120000"/>
              </a:lnSpc>
            </a:pPr>
            <a:r>
              <a:rPr lang="en-US" dirty="0" smtClean="0"/>
              <a:t>Over 20 local efforts and institutional resources/research projects  or laboratories that were specifically identified in group notes</a:t>
            </a:r>
            <a:endParaRPr lang="en-US" dirty="0"/>
          </a:p>
        </p:txBody>
      </p:sp>
    </p:spTree>
    <p:extLst>
      <p:ext uri="{BB962C8B-B14F-4D97-AF65-F5344CB8AC3E}">
        <p14:creationId xmlns:p14="http://schemas.microsoft.com/office/powerpoint/2010/main" val="303696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91" y="1447800"/>
            <a:ext cx="9067800" cy="1143000"/>
          </a:xfrm>
        </p:spPr>
        <p:txBody>
          <a:bodyPr/>
          <a:lstStyle/>
          <a:p>
            <a:r>
              <a:rPr lang="en-US" sz="3200" dirty="0" smtClean="0"/>
              <a:t>Ideas for Facilitating or Operationalizing</a:t>
            </a:r>
            <a:br>
              <a:rPr lang="en-US" sz="3200" dirty="0" smtClean="0"/>
            </a:br>
            <a:r>
              <a:rPr lang="en-US" sz="3200" dirty="0" smtClean="0"/>
              <a:t>CE across Translational Research Continuum</a:t>
            </a:r>
            <a:endParaRPr lang="en-US" sz="3200" dirty="0"/>
          </a:p>
        </p:txBody>
      </p:sp>
      <p:sp>
        <p:nvSpPr>
          <p:cNvPr id="3" name="Content Placeholder 2"/>
          <p:cNvSpPr>
            <a:spLocks noGrp="1"/>
          </p:cNvSpPr>
          <p:nvPr>
            <p:ph idx="1"/>
          </p:nvPr>
        </p:nvSpPr>
        <p:spPr>
          <a:xfrm>
            <a:off x="304800" y="2743200"/>
            <a:ext cx="8458200" cy="3886200"/>
          </a:xfrm>
        </p:spPr>
        <p:txBody>
          <a:bodyPr>
            <a:normAutofit fontScale="77500" lnSpcReduction="20000"/>
          </a:bodyPr>
          <a:lstStyle/>
          <a:p>
            <a:r>
              <a:rPr lang="en-US" dirty="0" smtClean="0"/>
              <a:t>Collecting information about research projects, community research questions, researcher and institutional expertise to enacting institutional change from student curriculum to promotion and tenure</a:t>
            </a:r>
          </a:p>
          <a:p>
            <a:r>
              <a:rPr lang="en-US" dirty="0" smtClean="0"/>
              <a:t>Make connections through convening groups, communicating news, administratively supporting inter-institutional, inter-disciplinary team efforts</a:t>
            </a:r>
          </a:p>
          <a:p>
            <a:r>
              <a:rPr lang="en-US" dirty="0" smtClean="0"/>
              <a:t>Develop funding support for </a:t>
            </a:r>
            <a:r>
              <a:rPr lang="en-US" dirty="0" err="1" smtClean="0"/>
              <a:t>CEnR</a:t>
            </a:r>
            <a:r>
              <a:rPr lang="en-US" dirty="0" smtClean="0"/>
              <a:t> in basic and clinical research areas</a:t>
            </a:r>
          </a:p>
          <a:p>
            <a:r>
              <a:rPr lang="en-US" dirty="0" smtClean="0"/>
              <a:t>Develop deeper partnerships with business and industry</a:t>
            </a:r>
          </a:p>
        </p:txBody>
      </p:sp>
    </p:spTree>
    <p:extLst>
      <p:ext uri="{BB962C8B-B14F-4D97-AF65-F5344CB8AC3E}">
        <p14:creationId xmlns:p14="http://schemas.microsoft.com/office/powerpoint/2010/main" val="3358595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normAutofit fontScale="92500"/>
          </a:bodyPr>
          <a:lstStyle/>
          <a:p>
            <a:pPr marL="0" indent="0">
              <a:buNone/>
            </a:pPr>
            <a:r>
              <a:rPr lang="en-US" dirty="0" smtClean="0"/>
              <a:t>We asked questions about:</a:t>
            </a:r>
          </a:p>
          <a:p>
            <a:r>
              <a:rPr lang="en-US" dirty="0" smtClean="0"/>
              <a:t>How individuals would like to incorporate community engagement in their work?</a:t>
            </a:r>
          </a:p>
          <a:p>
            <a:r>
              <a:rPr lang="en-US" dirty="0" smtClean="0"/>
              <a:t>What resources would they need to do this?</a:t>
            </a:r>
          </a:p>
          <a:p>
            <a:r>
              <a:rPr lang="en-US" dirty="0" smtClean="0"/>
              <a:t>How to access already existing resources across institutions to facilitate collaboration in Community Engagement?</a:t>
            </a:r>
            <a:endParaRPr lang="en-US" dirty="0"/>
          </a:p>
        </p:txBody>
      </p:sp>
      <p:sp>
        <p:nvSpPr>
          <p:cNvPr id="4" name="Title 1"/>
          <p:cNvSpPr txBox="1">
            <a:spLocks/>
          </p:cNvSpPr>
          <p:nvPr/>
        </p:nvSpPr>
        <p:spPr>
          <a:xfrm>
            <a:off x="547255" y="1371600"/>
            <a:ext cx="8229600" cy="1143000"/>
          </a:xfrm>
          <a:prstGeom prst="rect">
            <a:avLst/>
          </a:prstGeom>
        </p:spPr>
        <p:txBody>
          <a:bodyPr/>
          <a:lstStyle>
            <a:lvl1pPr algn="ctr" defTabSz="914400" rtl="0" eaLnBrk="1" latinLnBrk="0" hangingPunct="1">
              <a:spcBef>
                <a:spcPct val="0"/>
              </a:spcBef>
              <a:buNone/>
              <a:defRPr sz="4400" kern="1200">
                <a:solidFill>
                  <a:schemeClr val="tx2">
                    <a:lumMod val="90000"/>
                    <a:lumOff val="10000"/>
                  </a:schemeClr>
                </a:solidFill>
                <a:latin typeface="+mj-lt"/>
                <a:ea typeface="+mj-ea"/>
                <a:cs typeface="+mj-cs"/>
              </a:defRPr>
            </a:lvl1pPr>
          </a:lstStyle>
          <a:p>
            <a:r>
              <a:rPr lang="en-US" dirty="0" smtClean="0"/>
              <a:t>2</a:t>
            </a:r>
            <a:r>
              <a:rPr lang="en-US" baseline="30000" dirty="0" smtClean="0"/>
              <a:t>nd</a:t>
            </a:r>
            <a:r>
              <a:rPr lang="en-US" dirty="0"/>
              <a:t> </a:t>
            </a:r>
            <a:r>
              <a:rPr lang="en-US" dirty="0" smtClean="0"/>
              <a:t>Think Tank Meeting</a:t>
            </a:r>
            <a:endParaRPr lang="en-US" dirty="0"/>
          </a:p>
        </p:txBody>
      </p:sp>
    </p:spTree>
    <p:extLst>
      <p:ext uri="{BB962C8B-B14F-4D97-AF65-F5344CB8AC3E}">
        <p14:creationId xmlns:p14="http://schemas.microsoft.com/office/powerpoint/2010/main" val="13365259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zK1AW35Mf8sA5bAbJn1uMM"/>
</p:tagLst>
</file>

<file path=ppt/tags/tag10.xml><?xml version="1.0" encoding="utf-8"?>
<p:tagLst xmlns:a="http://schemas.openxmlformats.org/drawingml/2006/main" xmlns:r="http://schemas.openxmlformats.org/officeDocument/2006/relationships" xmlns:p="http://schemas.openxmlformats.org/presentationml/2006/main">
  <p:tag name="DVSHAPEID" val="BkfAG3AGOJdvpgOisggxoB"/>
</p:tagLst>
</file>

<file path=ppt/tags/tag11.xml><?xml version="1.0" encoding="utf-8"?>
<p:tagLst xmlns:a="http://schemas.openxmlformats.org/drawingml/2006/main" xmlns:r="http://schemas.openxmlformats.org/officeDocument/2006/relationships" xmlns:p="http://schemas.openxmlformats.org/presentationml/2006/main">
  <p:tag name="DVSHAPEID" val="cFT19rkZxeJ2au4eRyc0XB"/>
</p:tagLst>
</file>

<file path=ppt/tags/tag12.xml><?xml version="1.0" encoding="utf-8"?>
<p:tagLst xmlns:a="http://schemas.openxmlformats.org/drawingml/2006/main" xmlns:r="http://schemas.openxmlformats.org/officeDocument/2006/relationships" xmlns:p="http://schemas.openxmlformats.org/presentationml/2006/main">
  <p:tag name="DVSHAPEID" val="1quUzZx1F7P07AHFT8mOcY"/>
</p:tagLst>
</file>

<file path=ppt/tags/tag13.xml><?xml version="1.0" encoding="utf-8"?>
<p:tagLst xmlns:a="http://schemas.openxmlformats.org/drawingml/2006/main" xmlns:r="http://schemas.openxmlformats.org/officeDocument/2006/relationships" xmlns:p="http://schemas.openxmlformats.org/presentationml/2006/main">
  <p:tag name="DVSHAPEID" val="Mm6kedoIloDBDswfSkrwyB"/>
</p:tagLst>
</file>

<file path=ppt/tags/tag14.xml><?xml version="1.0" encoding="utf-8"?>
<p:tagLst xmlns:a="http://schemas.openxmlformats.org/drawingml/2006/main" xmlns:r="http://schemas.openxmlformats.org/officeDocument/2006/relationships" xmlns:p="http://schemas.openxmlformats.org/presentationml/2006/main">
  <p:tag name="DVSHAPEID" val="d9mtxcE3E8p2E7NfLjCXMq"/>
</p:tagLst>
</file>

<file path=ppt/tags/tag15.xml><?xml version="1.0" encoding="utf-8"?>
<p:tagLst xmlns:a="http://schemas.openxmlformats.org/drawingml/2006/main" xmlns:r="http://schemas.openxmlformats.org/officeDocument/2006/relationships" xmlns:p="http://schemas.openxmlformats.org/presentationml/2006/main">
  <p:tag name="DVSHAPEID" val="mwXe8Eg1mFpa9WXKGb4iJv"/>
</p:tagLst>
</file>

<file path=ppt/tags/tag16.xml><?xml version="1.0" encoding="utf-8"?>
<p:tagLst xmlns:a="http://schemas.openxmlformats.org/drawingml/2006/main" xmlns:r="http://schemas.openxmlformats.org/officeDocument/2006/relationships" xmlns:p="http://schemas.openxmlformats.org/presentationml/2006/main">
  <p:tag name="DVSHAPEID" val="bAOprDz7TBPMNPwi40MDMJ"/>
</p:tagLst>
</file>

<file path=ppt/tags/tag17.xml><?xml version="1.0" encoding="utf-8"?>
<p:tagLst xmlns:a="http://schemas.openxmlformats.org/drawingml/2006/main" xmlns:r="http://schemas.openxmlformats.org/officeDocument/2006/relationships" xmlns:p="http://schemas.openxmlformats.org/presentationml/2006/main">
  <p:tag name="DVSHAPEID" val="DuYQh0DrSuGRlmqJdDreMN"/>
</p:tagLst>
</file>

<file path=ppt/tags/tag18.xml><?xml version="1.0" encoding="utf-8"?>
<p:tagLst xmlns:a="http://schemas.openxmlformats.org/drawingml/2006/main" xmlns:r="http://schemas.openxmlformats.org/officeDocument/2006/relationships" xmlns:p="http://schemas.openxmlformats.org/presentationml/2006/main">
  <p:tag name="DVSHAPEID" val="lm97en74v6JsXjrAlyusJl"/>
</p:tagLst>
</file>

<file path=ppt/tags/tag19.xml><?xml version="1.0" encoding="utf-8"?>
<p:tagLst xmlns:a="http://schemas.openxmlformats.org/drawingml/2006/main" xmlns:r="http://schemas.openxmlformats.org/officeDocument/2006/relationships" xmlns:p="http://schemas.openxmlformats.org/presentationml/2006/main">
  <p:tag name="DVSHAPEID" val="5VuaSkN9bxXP8BHaMfjOYA"/>
</p:tagLst>
</file>

<file path=ppt/tags/tag2.xml><?xml version="1.0" encoding="utf-8"?>
<p:tagLst xmlns:a="http://schemas.openxmlformats.org/drawingml/2006/main" xmlns:r="http://schemas.openxmlformats.org/officeDocument/2006/relationships" xmlns:p="http://schemas.openxmlformats.org/presentationml/2006/main">
  <p:tag name="DVSHAPEID" val="8gdpOrHhsywr8lQtsxy9q5"/>
</p:tagLst>
</file>

<file path=ppt/tags/tag20.xml><?xml version="1.0" encoding="utf-8"?>
<p:tagLst xmlns:a="http://schemas.openxmlformats.org/drawingml/2006/main" xmlns:r="http://schemas.openxmlformats.org/officeDocument/2006/relationships" xmlns:p="http://schemas.openxmlformats.org/presentationml/2006/main">
  <p:tag name="DVSHAPEID" val="8Sp6hCiTKk40hdC3vMhmVc"/>
</p:tagLst>
</file>

<file path=ppt/tags/tag21.xml><?xml version="1.0" encoding="utf-8"?>
<p:tagLst xmlns:a="http://schemas.openxmlformats.org/drawingml/2006/main" xmlns:r="http://schemas.openxmlformats.org/officeDocument/2006/relationships" xmlns:p="http://schemas.openxmlformats.org/presentationml/2006/main">
  <p:tag name="DVSHAPEID" val="u8bQTaLf8UmvNBKL2aQiMD"/>
</p:tagLst>
</file>

<file path=ppt/tags/tag22.xml><?xml version="1.0" encoding="utf-8"?>
<p:tagLst xmlns:a="http://schemas.openxmlformats.org/drawingml/2006/main" xmlns:r="http://schemas.openxmlformats.org/officeDocument/2006/relationships" xmlns:p="http://schemas.openxmlformats.org/presentationml/2006/main">
  <p:tag name="DVSHAPEID" val="K8ktxIJxxCFVogVrI77vba"/>
</p:tagLst>
</file>

<file path=ppt/tags/tag23.xml><?xml version="1.0" encoding="utf-8"?>
<p:tagLst xmlns:a="http://schemas.openxmlformats.org/drawingml/2006/main" xmlns:r="http://schemas.openxmlformats.org/officeDocument/2006/relationships" xmlns:p="http://schemas.openxmlformats.org/presentationml/2006/main">
  <p:tag name="DVSHAPEID" val="DLq0jJJ6vCpRo2vqD3vBmK"/>
</p:tagLst>
</file>

<file path=ppt/tags/tag24.xml><?xml version="1.0" encoding="utf-8"?>
<p:tagLst xmlns:a="http://schemas.openxmlformats.org/drawingml/2006/main" xmlns:r="http://schemas.openxmlformats.org/officeDocument/2006/relationships" xmlns:p="http://schemas.openxmlformats.org/presentationml/2006/main">
  <p:tag name="DVSHAPEID" val="PRdtQBrJbhrzvy3wp0Nr62"/>
</p:tagLst>
</file>

<file path=ppt/tags/tag25.xml><?xml version="1.0" encoding="utf-8"?>
<p:tagLst xmlns:a="http://schemas.openxmlformats.org/drawingml/2006/main" xmlns:r="http://schemas.openxmlformats.org/officeDocument/2006/relationships" xmlns:p="http://schemas.openxmlformats.org/presentationml/2006/main">
  <p:tag name="DVSECTIONID" val="FshLh17fSoH9kICqL8zGKu"/>
</p:tagLst>
</file>

<file path=ppt/tags/tag3.xml><?xml version="1.0" encoding="utf-8"?>
<p:tagLst xmlns:a="http://schemas.openxmlformats.org/drawingml/2006/main" xmlns:r="http://schemas.openxmlformats.org/officeDocument/2006/relationships" xmlns:p="http://schemas.openxmlformats.org/presentationml/2006/main">
  <p:tag name="DVSHAPEID" val="alppnSdL13yNCKnxfE5YGU"/>
</p:tagLst>
</file>

<file path=ppt/tags/tag4.xml><?xml version="1.0" encoding="utf-8"?>
<p:tagLst xmlns:a="http://schemas.openxmlformats.org/drawingml/2006/main" xmlns:r="http://schemas.openxmlformats.org/officeDocument/2006/relationships" xmlns:p="http://schemas.openxmlformats.org/presentationml/2006/main">
  <p:tag name="DVSHAPEID" val="3D3elfUuVCl35SZo4O3Gws"/>
</p:tagLst>
</file>

<file path=ppt/tags/tag5.xml><?xml version="1.0" encoding="utf-8"?>
<p:tagLst xmlns:a="http://schemas.openxmlformats.org/drawingml/2006/main" xmlns:r="http://schemas.openxmlformats.org/officeDocument/2006/relationships" xmlns:p="http://schemas.openxmlformats.org/presentationml/2006/main">
  <p:tag name="DVSHAPEID" val="TkJ56VhU4soghMm8xXRx7V"/>
</p:tagLst>
</file>

<file path=ppt/tags/tag6.xml><?xml version="1.0" encoding="utf-8"?>
<p:tagLst xmlns:a="http://schemas.openxmlformats.org/drawingml/2006/main" xmlns:r="http://schemas.openxmlformats.org/officeDocument/2006/relationships" xmlns:p="http://schemas.openxmlformats.org/presentationml/2006/main">
  <p:tag name="DVSHAPEID" val="ryEvxRzgU0nBJIvf9Zc1yT"/>
</p:tagLst>
</file>

<file path=ppt/tags/tag7.xml><?xml version="1.0" encoding="utf-8"?>
<p:tagLst xmlns:a="http://schemas.openxmlformats.org/drawingml/2006/main" xmlns:r="http://schemas.openxmlformats.org/officeDocument/2006/relationships" xmlns:p="http://schemas.openxmlformats.org/presentationml/2006/main">
  <p:tag name="DVSHAPEID" val="EPAd1Wh5OZkYTaqBnqkNyo"/>
</p:tagLst>
</file>

<file path=ppt/tags/tag8.xml><?xml version="1.0" encoding="utf-8"?>
<p:tagLst xmlns:a="http://schemas.openxmlformats.org/drawingml/2006/main" xmlns:r="http://schemas.openxmlformats.org/officeDocument/2006/relationships" xmlns:p="http://schemas.openxmlformats.org/presentationml/2006/main">
  <p:tag name="DVSHAPEID" val="TG2DDhOSk6myUPUkPDZObo"/>
</p:tagLst>
</file>

<file path=ppt/tags/tag9.xml><?xml version="1.0" encoding="utf-8"?>
<p:tagLst xmlns:a="http://schemas.openxmlformats.org/drawingml/2006/main" xmlns:r="http://schemas.openxmlformats.org/officeDocument/2006/relationships" xmlns:p="http://schemas.openxmlformats.org/presentationml/2006/main">
  <p:tag name="DVSHAPEID" val="gLPkPyBMHLlfWTaniZhWFe"/>
</p:tagLst>
</file>

<file path=ppt/theme/theme1.xml><?xml version="1.0" encoding="utf-8"?>
<a:theme xmlns:a="http://schemas.openxmlformats.org/drawingml/2006/main" name="CTSI Gray">
  <a:themeElements>
    <a:clrScheme name="CTSI">
      <a:dk1>
        <a:srgbClr val="000000"/>
      </a:dk1>
      <a:lt1>
        <a:sysClr val="window" lastClr="FFFFFF"/>
      </a:lt1>
      <a:dk2>
        <a:srgbClr val="0A2953"/>
      </a:dk2>
      <a:lt2>
        <a:srgbClr val="CCCCCC"/>
      </a:lt2>
      <a:accent1>
        <a:srgbClr val="6F8AA8"/>
      </a:accent1>
      <a:accent2>
        <a:srgbClr val="2B4E74"/>
      </a:accent2>
      <a:accent3>
        <a:srgbClr val="CCCCCC"/>
      </a:accent3>
      <a:accent4>
        <a:srgbClr val="666666"/>
      </a:accent4>
      <a:accent5>
        <a:srgbClr val="0A5998"/>
      </a:accent5>
      <a:accent6>
        <a:srgbClr val="0A2953"/>
      </a:accent6>
      <a:hlink>
        <a:srgbClr val="FFFFFF"/>
      </a:hlink>
      <a:folHlink>
        <a:srgbClr val="800080"/>
      </a:folHlink>
    </a:clrScheme>
    <a:fontScheme name="CTSI">
      <a:majorFont>
        <a:latin typeface="Myriad Pro"/>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CTSI Gray</Template>
  <TotalTime>101</TotalTime>
  <Words>798</Words>
  <Application>Microsoft Office PowerPoint</Application>
  <PresentationFormat>On-screen Show (4:3)</PresentationFormat>
  <Paragraphs>93</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CTSI Gray</vt:lpstr>
      <vt:lpstr>Strategic Planning Progress Initial Report from Think Tank Meetings in December 2013</vt:lpstr>
      <vt:lpstr>Gathering Insight and Input</vt:lpstr>
      <vt:lpstr>Think Tank Meetings December 2013</vt:lpstr>
      <vt:lpstr>1st Think Tank Meeting</vt:lpstr>
      <vt:lpstr>High Interest Research Areas  Top 6 in Alphabetic Order</vt:lpstr>
      <vt:lpstr>Major Barriers</vt:lpstr>
      <vt:lpstr>Major Assets</vt:lpstr>
      <vt:lpstr>Ideas for Facilitating or Operationalizing CE across Translational Research Continuum</vt:lpstr>
      <vt:lpstr>PowerPoint Presentation</vt:lpstr>
      <vt:lpstr>Popular ways to Incorporate CE</vt:lpstr>
      <vt:lpstr>Resources needed to do CE</vt:lpstr>
      <vt:lpstr>How to access already existing resources across institutions?</vt:lpstr>
      <vt:lpstr>  CTSI Executive Committee Update </vt:lpstr>
      <vt:lpstr>Citizen’s Advisory Council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DeFino, Mia</dc:creator>
  <cp:lastModifiedBy>Kissack, Anne</cp:lastModifiedBy>
  <cp:revision>25</cp:revision>
  <cp:lastPrinted>2014-01-20T14:48:21Z</cp:lastPrinted>
  <dcterms:created xsi:type="dcterms:W3CDTF">2014-01-17T17:17:47Z</dcterms:created>
  <dcterms:modified xsi:type="dcterms:W3CDTF">2015-04-30T18:43:06Z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1RfruWfz-XRGjLG2Ljr1lGtiBCK7jcOPMyx5sNtOOZAY</vt:lpwstr>
  </property>
  <property fmtid="{D5CDD505-2E9C-101B-9397-08002B2CF9AE}" pid="3" name="Google.Documents.RevisionId">
    <vt:lpwstr>17272540180319460013</vt:lpwstr>
  </property>
  <property fmtid="{D5CDD505-2E9C-101B-9397-08002B2CF9AE}" pid="4" name="Google.Documents.PreviousRevisionId">
    <vt:lpwstr>09677850554519502665</vt:lpwstr>
  </property>
  <property fmtid="{D5CDD505-2E9C-101B-9397-08002B2CF9AE}" pid="5" name="Google.Documents.PluginVersion">
    <vt:lpwstr>2.0.2662.553</vt:lpwstr>
  </property>
  <property fmtid="{D5CDD505-2E9C-101B-9397-08002B2CF9AE}" pid="6" name="Google.Documents.MergeIncapabilityFlags">
    <vt:i4>0</vt:i4>
  </property>
  <property fmtid="{D5CDD505-2E9C-101B-9397-08002B2CF9AE}" pid="7" name="Google.Documents.Tracking">
    <vt:lpwstr>false</vt:lpwstr>
  </property>
</Properties>
</file>